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451" r:id="rId2"/>
    <p:sldId id="455" r:id="rId3"/>
    <p:sldId id="465" r:id="rId4"/>
    <p:sldId id="463" r:id="rId5"/>
    <p:sldId id="320" r:id="rId6"/>
    <p:sldId id="394" r:id="rId7"/>
    <p:sldId id="473" r:id="rId8"/>
    <p:sldId id="461" r:id="rId9"/>
    <p:sldId id="460" r:id="rId10"/>
    <p:sldId id="399" r:id="rId11"/>
    <p:sldId id="341" r:id="rId12"/>
    <p:sldId id="396" r:id="rId13"/>
    <p:sldId id="397" r:id="rId14"/>
    <p:sldId id="400" r:id="rId15"/>
    <p:sldId id="436" r:id="rId16"/>
    <p:sldId id="440" r:id="rId17"/>
    <p:sldId id="462" r:id="rId18"/>
    <p:sldId id="467" r:id="rId19"/>
    <p:sldId id="292" r:id="rId20"/>
    <p:sldId id="466" r:id="rId21"/>
    <p:sldId id="293" r:id="rId22"/>
    <p:sldId id="468" r:id="rId23"/>
    <p:sldId id="469" r:id="rId24"/>
    <p:sldId id="471" r:id="rId25"/>
    <p:sldId id="294" r:id="rId26"/>
    <p:sldId id="334" r:id="rId27"/>
    <p:sldId id="295" r:id="rId28"/>
    <p:sldId id="298" r:id="rId29"/>
    <p:sldId id="299" r:id="rId30"/>
    <p:sldId id="296" r:id="rId31"/>
    <p:sldId id="401" r:id="rId32"/>
    <p:sldId id="297" r:id="rId33"/>
    <p:sldId id="326" r:id="rId34"/>
    <p:sldId id="323" r:id="rId35"/>
    <p:sldId id="324" r:id="rId36"/>
    <p:sldId id="325" r:id="rId37"/>
    <p:sldId id="369" r:id="rId38"/>
    <p:sldId id="327" r:id="rId39"/>
    <p:sldId id="328" r:id="rId40"/>
    <p:sldId id="452" r:id="rId41"/>
    <p:sldId id="342" r:id="rId42"/>
    <p:sldId id="347" r:id="rId43"/>
    <p:sldId id="349" r:id="rId44"/>
    <p:sldId id="343" r:id="rId45"/>
    <p:sldId id="472" r:id="rId46"/>
    <p:sldId id="331" r:id="rId47"/>
    <p:sldId id="348" r:id="rId48"/>
    <p:sldId id="344" r:id="rId49"/>
    <p:sldId id="300" r:id="rId50"/>
    <p:sldId id="305" r:id="rId51"/>
    <p:sldId id="302" r:id="rId52"/>
    <p:sldId id="332" r:id="rId53"/>
    <p:sldId id="333" r:id="rId54"/>
    <p:sldId id="402" r:id="rId55"/>
    <p:sldId id="404" r:id="rId56"/>
    <p:sldId id="449" r:id="rId57"/>
    <p:sldId id="403" r:id="rId58"/>
    <p:sldId id="429" r:id="rId59"/>
    <p:sldId id="441" r:id="rId60"/>
    <p:sldId id="439" r:id="rId61"/>
    <p:sldId id="310" r:id="rId6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9"/>
    <p:restoredTop sz="94663"/>
  </p:normalViewPr>
  <p:slideViewPr>
    <p:cSldViewPr snapToGrid="0" snapToObjects="1">
      <p:cViewPr varScale="1">
        <p:scale>
          <a:sx n="136" d="100"/>
          <a:sy n="136" d="100"/>
        </p:scale>
        <p:origin x="208" y="6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11/29/22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11/29/22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6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11/29/22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280160"/>
            <a:ext cx="8228883" cy="329184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11/29/22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concepts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2-11%20Webinars/HL7%20FHIR%20Terminology/FHIR-Terminology-Part-2-2022-11-29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code-system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documentcenter/public/standards/V3/core_principles/infrastructure/coreprinciples/v3modelcoreprinciples.html#coreP_Coded_Properties-value-sets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tensional_and_intensional_definitions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4B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HL7</a:t>
            </a:r>
            <a:r>
              <a:rPr lang="en-US" sz="3200" baseline="30000" dirty="0"/>
              <a:t>®</a:t>
            </a:r>
            <a:r>
              <a:rPr lang="en-US" sz="3200" dirty="0"/>
              <a:t> FHIR</a:t>
            </a:r>
            <a:r>
              <a:rPr lang="en-US" sz="3200" baseline="30000" dirty="0"/>
              <a:t>® </a:t>
            </a:r>
            <a:r>
              <a:rPr lang="en-US" sz="3200" dirty="0"/>
              <a:t>Terminology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2022-11-29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07229"/>
            <a:ext cx="8228883" cy="2929042"/>
          </a:xfrm>
        </p:spPr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(according to Cimino Desiderata) it “should” be a meaningless identifier</a:t>
            </a:r>
          </a:p>
          <a:p>
            <a:pPr lvl="1"/>
            <a:r>
              <a:rPr lang="en-US" dirty="0"/>
              <a:t>But FHIR chose (semi) meaningful codes (implementer friendly)</a:t>
            </a:r>
          </a:p>
          <a:p>
            <a:r>
              <a:rPr lang="en-US" dirty="0"/>
              <a:t>No separate ‘Code’ resource currently exists in FHIR</a:t>
            </a:r>
            <a:br>
              <a:rPr lang="en-US" dirty="0"/>
            </a:br>
            <a:r>
              <a:rPr lang="en-US" sz="2000" dirty="0"/>
              <a:t>(but it has been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631D-5895-6CFC-3DB3-E1F3B858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“Concept” vs. “Code”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125DB-AD94-F004-3EC3-6767AC4B8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Concept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Concept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 unitary mental representation of a real or abstract thing – an atomic unit of thought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It should be unique in a given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Code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 </a:t>
            </a:r>
            <a:r>
              <a:rPr lang="en-US" b="0" i="1" dirty="0">
                <a:effectLst/>
                <a:latin typeface="+mn-lt"/>
              </a:rPr>
              <a:t>Concept Representation</a:t>
            </a:r>
            <a:r>
              <a:rPr lang="en-US" b="0" i="0" dirty="0">
                <a:effectLst/>
                <a:latin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published by the author of a </a:t>
            </a:r>
            <a:r>
              <a:rPr lang="en-US" b="0" i="1" dirty="0">
                <a:effectLst/>
                <a:latin typeface="+mn-lt"/>
              </a:rPr>
              <a:t>Code System</a:t>
            </a:r>
            <a:r>
              <a:rPr lang="en-US" b="0" i="0" dirty="0">
                <a:effectLst/>
                <a:latin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as part of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It is the preferred unique identifier for that concept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676BC-B780-4403-58EA-D7355E5E9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5A445-EE0A-9BF9-2F62-856749EE7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148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https://github.com/FHIR/documents/blob/master/presentations/2022-11%20Webinars/HL7%20FHIR%20Terminology/FHIR-Terminology-Part-2-2022-11-29.pptx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4132053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456090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8A0-2035-FACB-F802-C783118D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0DBDD-2371-F2A2-E5EF-DC966D746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is a managed collection of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Concept Representations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Code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s are often described as collections of uniquely identifiable concepts with associated representations, designations, associations, and meanings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C42BA-3F41-9708-3AC6-E6D64C691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608B-1ED2-B5C0-C05B-80C02C75F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80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5F47-0B22-D225-ABC2-485F7C20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2A91C-F562-048A-3790-7DE07ED5A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From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HL7 V3 Core Principles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represents a uniquely identifiable set of valid concept identifiers, where any concept identifier in a coded element can be tested to determine whether it is a member of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at a specific point in time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 concept identifier in a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 may be a single concept code or a post-coordinated expression of a combination of codes</a:t>
            </a:r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83D33-0789-1D59-E2BF-B265FE312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1EBD-A7FC-3148-7A16-5C4A38C32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777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D546-3C83-DBBE-8FC3-DF5A32C8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 Definition vs.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4CF99-66AD-616B-4413-5249C7FEA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Value Set Definition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n-lt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machine-processable set of 1 or more formalisms that permit a specific collection of coded concepts at a given point in time to be reliably reproduced</a:t>
            </a:r>
          </a:p>
          <a:p>
            <a:r>
              <a:rPr lang="en-US" dirty="0">
                <a:latin typeface="+mn-lt"/>
              </a:rPr>
              <a:t>Value Set Expansion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The collection of codes that is generated from the 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Value Set Definition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EF0FC-4D1D-2C40-6D0E-5FC356369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C853-5C46-14F9-5A03-3AE703972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1848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6892-C31E-35EA-F707-EDE91CBA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 Definition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1FCA2-B777-AD09-44DA-B1F1C8D4D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Extensional Definition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 Explicitly </a:t>
            </a: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enumerating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each of the Value Set concepts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 err="1">
                <a:solidFill>
                  <a:srgbClr val="000000"/>
                </a:solidFill>
                <a:effectLst/>
                <a:latin typeface="+mn-lt"/>
              </a:rPr>
              <a:t>Intensional</a:t>
            </a:r>
            <a:r>
              <a:rPr lang="en-US" b="0" i="1" dirty="0">
                <a:solidFill>
                  <a:srgbClr val="000000"/>
                </a:solidFill>
                <a:effectLst/>
                <a:latin typeface="+mn-lt"/>
              </a:rPr>
              <a:t> Definition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: Defining an </a:t>
            </a: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algorithm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that, when executed by a machine (or interpreted by a human being), yields such a set of elements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Note: These are logic terms</a:t>
            </a:r>
          </a:p>
          <a:p>
            <a:pPr lvl="1"/>
            <a:r>
              <a:rPr lang="en-US" i="1" dirty="0" err="1">
                <a:latin typeface="+mn-lt"/>
              </a:rPr>
              <a:t>Intensional</a:t>
            </a:r>
            <a:r>
              <a:rPr lang="en-US" dirty="0">
                <a:latin typeface="+mn-lt"/>
              </a:rPr>
              <a:t> is not to be confused with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inten</a:t>
            </a:r>
            <a:r>
              <a:rPr lang="en-US" b="1" i="1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ional</a:t>
            </a:r>
            <a:r>
              <a:rPr lang="en-US" dirty="0">
                <a:latin typeface="+mn-lt"/>
              </a:rPr>
              <a:t>!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Extensional and </a:t>
            </a:r>
            <a:r>
              <a:rPr lang="en-US" b="0" dirty="0" err="1">
                <a:solidFill>
                  <a:srgbClr val="000000"/>
                </a:solidFill>
                <a:effectLst/>
                <a:latin typeface="+mn-lt"/>
              </a:rPr>
              <a:t>intensional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definitions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(Wikipedia)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8A76-040C-F809-5821-B28A8EBA3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E641A-A022-81FA-8E15-9FBC037541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367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b="1" dirty="0"/>
              <a:t>example</a:t>
            </a:r>
            <a:r>
              <a:rPr lang="en-CA" sz="20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  <a:endParaRPr lang="en-CA" sz="1800" b="1" dirty="0"/>
          </a:p>
          <a:p>
            <a:r>
              <a:rPr lang="en-CA" sz="2000" b="1" dirty="0"/>
              <a:t>preferred</a:t>
            </a:r>
            <a:r>
              <a:rPr lang="en-CA" sz="20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2000" b="1" dirty="0"/>
              <a:t>extensible</a:t>
            </a:r>
            <a:r>
              <a:rPr lang="en-CA" sz="20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2000" b="1" dirty="0"/>
              <a:t>required</a:t>
            </a:r>
            <a:r>
              <a:rPr lang="en-CA" sz="20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on the current official version of HL7 FHIR</a:t>
            </a:r>
            <a:endParaRPr lang="en-US" sz="2200" dirty="0"/>
          </a:p>
          <a:p>
            <a:pPr lvl="1"/>
            <a:r>
              <a:rPr lang="en-US" b="1" i="0" dirty="0">
                <a:solidFill>
                  <a:srgbClr val="333333"/>
                </a:solidFill>
                <a:effectLst/>
                <a:latin typeface="+mn-lt"/>
              </a:rPr>
              <a:t>FHIR Release #4B </a:t>
            </a:r>
            <a:r>
              <a:rPr lang="en-US" dirty="0">
                <a:latin typeface="+mn-lt"/>
              </a:rPr>
              <a:t>(v4.3.0)</a:t>
            </a:r>
            <a:br>
              <a:rPr lang="en-US" dirty="0"/>
            </a:br>
            <a:r>
              <a:rPr lang="en-US" dirty="0">
                <a:hlinkClick r:id="rId2"/>
              </a:rPr>
              <a:t>http://hl7.org/fhir/R4B/</a:t>
            </a:r>
            <a:endParaRPr lang="en-US" dirty="0"/>
          </a:p>
          <a:p>
            <a:pPr lvl="1"/>
            <a:r>
              <a:rPr lang="en-US" dirty="0"/>
              <a:t>Relevant and significant changes introduced in the R5 ballot will be highlighted</a:t>
            </a:r>
            <a:endParaRPr lang="en-US" noProof="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92088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 (controversial?)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 – but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 (or a new resource element)?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20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866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200C-1E82-8808-B0D2-749FCFD9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 Supplement</a:t>
            </a:r>
            <a:br>
              <a:rPr lang="en-US" dirty="0"/>
            </a:br>
            <a:r>
              <a:rPr lang="en-US" sz="2400" dirty="0"/>
              <a:t>(more on this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64B85-6E5D-FE23-9DD3-0CA661740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Uses the </a:t>
            </a:r>
            <a:r>
              <a:rPr lang="en-US" sz="2000" dirty="0" err="1"/>
              <a:t>CodeSystem</a:t>
            </a:r>
            <a:r>
              <a:rPr lang="en-US" sz="2000" dirty="0"/>
              <a:t> resource</a:t>
            </a:r>
          </a:p>
          <a:p>
            <a:r>
              <a:rPr lang="en-US" sz="2000" dirty="0"/>
              <a:t>Extends an existing code system through the addition of new designations and properties to the code system’s concepts</a:t>
            </a:r>
          </a:p>
          <a:p>
            <a:r>
              <a:rPr lang="en-US" sz="2000" dirty="0"/>
              <a:t>Code system supplements </a:t>
            </a:r>
            <a:r>
              <a:rPr lang="en-US" sz="2000" b="1" dirty="0"/>
              <a:t>can not </a:t>
            </a:r>
            <a:r>
              <a:rPr lang="en-US" sz="2000" dirty="0"/>
              <a:t>change or remove content in the code system or add new concepts!</a:t>
            </a:r>
          </a:p>
          <a:p>
            <a:r>
              <a:rPr lang="en-US" sz="2000" dirty="0"/>
              <a:t>Supplements are generally used to address the following use cases:</a:t>
            </a:r>
          </a:p>
          <a:p>
            <a:pPr lvl="1"/>
            <a:r>
              <a:rPr lang="en-US" sz="1800" dirty="0"/>
              <a:t>adding support for additional languages to a code system</a:t>
            </a:r>
          </a:p>
          <a:p>
            <a:pPr lvl="1"/>
            <a:r>
              <a:rPr lang="en-US" sz="1800" dirty="0"/>
              <a:t>adding additional properties to the code system’s concept</a:t>
            </a:r>
            <a:br>
              <a:rPr lang="en-US" sz="1800" dirty="0"/>
            </a:br>
            <a:r>
              <a:rPr lang="en-US" sz="1800" dirty="0"/>
              <a:t>(e.g., adding properties to concepts to support the creation of user interfaces)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0AB4F-93C3-FDCE-0AB5-B859504A2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54E97-7B6C-BD05-68D4-1D7121956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4259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3 – </a:t>
            </a:r>
            <a:r>
              <a:rPr lang="en-US" b="1" dirty="0"/>
              <a:t>Advanced Topics (potential)</a:t>
            </a:r>
            <a:endParaRPr lang="en-US" b="1" dirty="0"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Further exploration of primary FHIR terminology service operations ($expand, $lookup, $validate-code, $subsumes, $translate)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Advanced terminology searching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FHIR implicit value sets (SNOMED CT and other)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SNOMED CT Expression Constraint Language (ECL) in value set definitions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Code system supplements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Using terminology content in THO (terminology.hl7.org)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Submitting and managing a UTG proposal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30"/>
                </a:solidFill>
                <a:effectLst/>
                <a:latin typeface="Inter"/>
              </a:rPr>
              <a:t>Requesting new external (non-HL7) terminology content </a:t>
            </a:r>
          </a:p>
          <a:p>
            <a:endParaRPr lang="en-US" sz="2000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811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16989</TotalTime>
  <Words>3615</Words>
  <Application>Microsoft Macintosh PowerPoint</Application>
  <PresentationFormat>On-screen Show (16:9)</PresentationFormat>
  <Paragraphs>448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Inter</vt:lpstr>
      <vt:lpstr>Wingdings</vt:lpstr>
      <vt:lpstr>Office Theme</vt:lpstr>
      <vt:lpstr>HL7® FHIR® Terminology</vt:lpstr>
      <vt:lpstr>This presentation</vt:lpstr>
      <vt:lpstr>This presentation</vt:lpstr>
      <vt:lpstr>Who am I?</vt:lpstr>
      <vt:lpstr>Tutorial Learning Objectives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More on “Concept” vs. “Code”</vt:lpstr>
      <vt:lpstr>Code System</vt:lpstr>
      <vt:lpstr>Code System</vt:lpstr>
      <vt:lpstr>Value Set</vt:lpstr>
      <vt:lpstr>Value Set</vt:lpstr>
      <vt:lpstr>Value Set Definition vs. Expansion</vt:lpstr>
      <vt:lpstr>Value Set Definition Methods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 (or a new resource element)?</vt:lpstr>
      <vt:lpstr>Codes vs. Identifiers</vt:lpstr>
      <vt:lpstr>primary terminology resources</vt:lpstr>
      <vt:lpstr>CodeSystem</vt:lpstr>
      <vt:lpstr>CodeSystem</vt:lpstr>
      <vt:lpstr>CodeSystem (UML)</vt:lpstr>
      <vt:lpstr>Code System Supplement (more on this later)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170</cp:revision>
  <dcterms:created xsi:type="dcterms:W3CDTF">2019-05-01T16:23:47Z</dcterms:created>
  <dcterms:modified xsi:type="dcterms:W3CDTF">2022-12-01T15:59:54Z</dcterms:modified>
</cp:coreProperties>
</file>